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5"/>
  </p:notes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9" r:id="rId20"/>
    <p:sldId id="280" r:id="rId21"/>
    <p:sldId id="278" r:id="rId22"/>
    <p:sldId id="277" r:id="rId23"/>
    <p:sldId id="281" r:id="rId24"/>
    <p:sldId id="276" r:id="rId25"/>
    <p:sldId id="282" r:id="rId26"/>
    <p:sldId id="283" r:id="rId27"/>
    <p:sldId id="284" r:id="rId28"/>
    <p:sldId id="299" r:id="rId29"/>
    <p:sldId id="285" r:id="rId30"/>
    <p:sldId id="295" r:id="rId31"/>
    <p:sldId id="296" r:id="rId32"/>
    <p:sldId id="297" r:id="rId33"/>
    <p:sldId id="286" r:id="rId34"/>
    <p:sldId id="298" r:id="rId35"/>
    <p:sldId id="293" r:id="rId36"/>
    <p:sldId id="294" r:id="rId37"/>
    <p:sldId id="300" r:id="rId38"/>
    <p:sldId id="287" r:id="rId39"/>
    <p:sldId id="288" r:id="rId40"/>
    <p:sldId id="289" r:id="rId41"/>
    <p:sldId id="290" r:id="rId42"/>
    <p:sldId id="291" r:id="rId43"/>
    <p:sldId id="292" r:id="rId4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37" autoAdjust="0"/>
    <p:restoredTop sz="94712" autoAdjust="0"/>
  </p:normalViewPr>
  <p:slideViewPr>
    <p:cSldViewPr snapToGrid="0">
      <p:cViewPr>
        <p:scale>
          <a:sx n="94" d="100"/>
          <a:sy n="94" d="100"/>
        </p:scale>
        <p:origin x="-270" y="1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F05467-58C2-45E4-983F-ABEDA7BA4107}" type="datetimeFigureOut">
              <a:rPr lang="pl-PL" smtClean="0"/>
              <a:pPr/>
              <a:t>2017-10-18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8D4B04-3EE5-4CFC-B613-A31EA8B0D02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59994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D4B04-3EE5-4CFC-B613-A31EA8B0D025}" type="slidenum">
              <a:rPr lang="pl-PL" smtClean="0"/>
              <a:pPr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31771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pPr/>
              <a:t>10/18/2017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10/18/2017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10/18/2017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10/18/2017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10/18/2017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10/18/2017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10/18/2017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10/18/2017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10/18/2017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10/18/2017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10/18/2017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10/18/2017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10/18/2017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10/18/2017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10/18/2017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10/18/2017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10/18/2017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10/18/2017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http://glogowskie.info/wp-content/uploads/2016/12/znicz.jpg" TargetMode="External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1" y="185980"/>
            <a:ext cx="11092912" cy="1871421"/>
          </a:xfrm>
        </p:spPr>
        <p:txBody>
          <a:bodyPr>
            <a:noAutofit/>
          </a:bodyPr>
          <a:lstStyle/>
          <a:p>
            <a:pPr algn="ctr"/>
            <a:r>
              <a:rPr lang="pl-PL" sz="4300" b="1" dirty="0" smtClean="0">
                <a:solidFill>
                  <a:schemeClr val="bg2">
                    <a:lumMod val="10000"/>
                  </a:schemeClr>
                </a:solidFill>
                <a:effectLst>
                  <a:glow rad="50800">
                    <a:srgbClr val="002060"/>
                  </a:glow>
                  <a:reflection endPos="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pl-PL" sz="5400" b="1" cap="none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Jubileusz 50 – </a:t>
            </a:r>
            <a:r>
              <a:rPr lang="pl-PL" sz="5400" b="1" cap="none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lecia</a:t>
            </a:r>
            <a:r>
              <a:rPr lang="pl-PL" sz="5400" b="1" cap="none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zespołu </a:t>
            </a:r>
            <a:br>
              <a:rPr lang="pl-PL" sz="5400" b="1" cap="none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5400" b="1" cap="none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„OJRY BIS”</a:t>
            </a:r>
            <a:endParaRPr lang="pl-PL" sz="5400" b="1" cap="none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Symbol zastępczy zawartości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9850"/>
                    </a14:imgEffect>
                    <a14:imgEffect>
                      <a14:saturation sat="20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057402"/>
            <a:ext cx="12192000" cy="5158306"/>
          </a:xfrm>
          <a:prstGeom prst="rect">
            <a:avLst/>
          </a:prstGeom>
          <a:noFill/>
          <a:ln>
            <a:noFill/>
          </a:ln>
          <a:effectLst>
            <a:softEdge rad="139700"/>
          </a:effectLst>
        </p:spPr>
      </p:pic>
      <p:sp>
        <p:nvSpPr>
          <p:cNvPr id="6" name="Prostokąt 5"/>
          <p:cNvSpPr/>
          <p:nvPr/>
        </p:nvSpPr>
        <p:spPr>
          <a:xfrm>
            <a:off x="492544" y="2967335"/>
            <a:ext cx="11206914" cy="16158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99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HISTORIA ZESPOŁU</a:t>
            </a:r>
          </a:p>
        </p:txBody>
      </p:sp>
    </p:spTree>
    <p:extLst>
      <p:ext uri="{BB962C8B-B14F-4D97-AF65-F5344CB8AC3E}">
        <p14:creationId xmlns:p14="http://schemas.microsoft.com/office/powerpoint/2010/main" val="320316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0006" y="764373"/>
            <a:ext cx="11167806" cy="1293028"/>
          </a:xfrm>
        </p:spPr>
        <p:txBody>
          <a:bodyPr>
            <a:noAutofit/>
          </a:bodyPr>
          <a:lstStyle/>
          <a:p>
            <a:r>
              <a:rPr lang="pl-PL" sz="4800" b="1" cap="none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Paczków – Ogólnopolskie Spotkania Zespołów Strażackich </a:t>
            </a:r>
            <a:endParaRPr lang="pl-PL" sz="4800" b="1" cap="none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5" name="Symbol zastępczy zawartości 4"/>
          <p:cNvPicPr>
            <a:picLocks noGrp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05" y="2403108"/>
            <a:ext cx="5890161" cy="4454892"/>
          </a:xfrm>
          <a:prstGeom prst="rect">
            <a:avLst/>
          </a:prstGeom>
          <a:noFill/>
          <a:ln>
            <a:noFill/>
          </a:ln>
          <a:effectLst>
            <a:softEdge rad="203200"/>
          </a:effectLst>
        </p:spPr>
      </p:pic>
      <p:pic>
        <p:nvPicPr>
          <p:cNvPr id="6" name="Symbol zastępczy zawartości 5"/>
          <p:cNvPicPr>
            <a:picLocks noGrp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044" y="2518612"/>
            <a:ext cx="5878286" cy="4250324"/>
          </a:xfrm>
          <a:prstGeom prst="rect">
            <a:avLst/>
          </a:prstGeom>
          <a:noFill/>
          <a:ln>
            <a:noFill/>
          </a:ln>
          <a:effectLst>
            <a:softEdge rad="88900"/>
          </a:effectLst>
        </p:spPr>
      </p:pic>
    </p:spTree>
    <p:extLst>
      <p:ext uri="{BB962C8B-B14F-4D97-AF65-F5344CB8AC3E}">
        <p14:creationId xmlns:p14="http://schemas.microsoft.com/office/powerpoint/2010/main" val="235593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8758" y="208547"/>
            <a:ext cx="11217442" cy="1848854"/>
          </a:xfrm>
        </p:spPr>
        <p:txBody>
          <a:bodyPr>
            <a:noAutofit/>
          </a:bodyPr>
          <a:lstStyle/>
          <a:p>
            <a:r>
              <a:rPr lang="pl-PL" sz="4800" b="1" cap="none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1979 r.</a:t>
            </a:r>
            <a:r>
              <a:rPr lang="pl-PL" sz="4400" b="1" cap="none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Ogólnopolskie Spotkanie „Kultura Wsi Polskiej” w Przytocznej </a:t>
            </a:r>
            <a:br>
              <a:rPr lang="pl-PL" sz="4400" b="1" cap="none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pl-PL" sz="4400" b="1" cap="none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(Gorzów Wielkopolski) </a:t>
            </a:r>
            <a:endParaRPr lang="pl-PL" sz="4400" b="1" cap="none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Symbol zastępczy zawartości 3"/>
          <p:cNvPicPr>
            <a:picLocks noGrp="1"/>
          </p:cNvPicPr>
          <p:nvPr>
            <p:ph idx="1"/>
          </p:nvPr>
        </p:nvPicPr>
        <p:blipFill>
          <a:blip r:embed="rId2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49190">
            <a:off x="317682" y="2444306"/>
            <a:ext cx="11551247" cy="5829016"/>
          </a:xfrm>
          <a:prstGeom prst="rect">
            <a:avLst/>
          </a:prstGeom>
          <a:noFill/>
          <a:ln>
            <a:noFill/>
          </a:ln>
          <a:effectLst>
            <a:softEdge rad="1028700"/>
          </a:effectLst>
        </p:spPr>
      </p:pic>
    </p:spTree>
    <p:extLst>
      <p:ext uri="{BB962C8B-B14F-4D97-AF65-F5344CB8AC3E}">
        <p14:creationId xmlns:p14="http://schemas.microsoft.com/office/powerpoint/2010/main" val="794734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40632" y="128337"/>
            <a:ext cx="11265568" cy="1929064"/>
          </a:xfrm>
        </p:spPr>
        <p:txBody>
          <a:bodyPr>
            <a:normAutofit/>
          </a:bodyPr>
          <a:lstStyle/>
          <a:p>
            <a:pPr algn="ctr"/>
            <a:r>
              <a:rPr lang="pl-PL" sz="3600" b="1" cap="none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Zespół Ludowy przygotowywał wiele imprez na przypadające w ciągu roku uroczystości m.in. </a:t>
            </a:r>
            <a:r>
              <a:rPr lang="pl-PL" sz="4800" b="1" cap="none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„Jasełka”</a:t>
            </a:r>
            <a:endParaRPr lang="pl-PL" sz="4800" b="1" cap="none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5" name="Symbol zastępczy zawartości 4"/>
          <p:cNvPicPr>
            <a:picLocks noGrp="1"/>
          </p:cNvPicPr>
          <p:nvPr>
            <p:ph sz="half" idx="1"/>
          </p:nvPr>
        </p:nvPicPr>
        <p:blipFill>
          <a:blip r:embed="rId2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7401"/>
            <a:ext cx="5999747" cy="4680283"/>
          </a:xfrm>
          <a:prstGeom prst="rect">
            <a:avLst/>
          </a:prstGeom>
          <a:noFill/>
          <a:ln>
            <a:noFill/>
          </a:ln>
          <a:effectLst>
            <a:softEdge rad="88900"/>
          </a:effectLst>
        </p:spPr>
      </p:pic>
      <p:pic>
        <p:nvPicPr>
          <p:cNvPr id="6" name="Symbol zastępczy zawartości 5"/>
          <p:cNvPicPr>
            <a:picLocks noGrp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126" y="2057401"/>
            <a:ext cx="5807241" cy="4800599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900101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95600" y="288759"/>
            <a:ext cx="8610600" cy="1187116"/>
          </a:xfrm>
        </p:spPr>
        <p:txBody>
          <a:bodyPr>
            <a:normAutofit/>
          </a:bodyPr>
          <a:lstStyle/>
          <a:p>
            <a:pPr algn="ctr"/>
            <a:r>
              <a:rPr lang="pl-PL" sz="4800" b="1" cap="none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„Przegląd kolędniczy”</a:t>
            </a:r>
            <a:endParaRPr lang="pl-PL" sz="4800" b="1" cap="none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5" name="Symbol zastępczy zawartości 4"/>
          <p:cNvPicPr>
            <a:picLocks noGrp="1"/>
          </p:cNvPicPr>
          <p:nvPr>
            <p:ph sz="half" idx="2"/>
          </p:nvPr>
        </p:nvPicPr>
        <p:blipFill>
          <a:blip r:embed="rId2">
            <a:lum bright="-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254" y="1796716"/>
            <a:ext cx="5871410" cy="5197642"/>
          </a:xfrm>
          <a:prstGeom prst="rect">
            <a:avLst/>
          </a:prstGeom>
          <a:noFill/>
          <a:ln>
            <a:noFill/>
          </a:ln>
          <a:effectLst>
            <a:softEdge rad="76200"/>
          </a:effectLst>
        </p:spPr>
      </p:pic>
      <p:pic>
        <p:nvPicPr>
          <p:cNvPr id="7" name="Symbol zastępczy zawartości 6"/>
          <p:cNvPicPr>
            <a:picLocks noGrp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38" y="1475875"/>
            <a:ext cx="6063916" cy="5061283"/>
          </a:xfrm>
          <a:prstGeom prst="rect">
            <a:avLst/>
          </a:prstGeom>
          <a:noFill/>
          <a:ln>
            <a:noFill/>
          </a:ln>
          <a:effectLst>
            <a:softEdge rad="76200"/>
          </a:effectLst>
        </p:spPr>
      </p:pic>
    </p:spTree>
    <p:extLst>
      <p:ext uri="{BB962C8B-B14F-4D97-AF65-F5344CB8AC3E}">
        <p14:creationId xmlns:p14="http://schemas.microsoft.com/office/powerpoint/2010/main" val="3396484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743200" y="407742"/>
            <a:ext cx="9448800" cy="851042"/>
          </a:xfrm>
        </p:spPr>
        <p:txBody>
          <a:bodyPr>
            <a:normAutofit/>
          </a:bodyPr>
          <a:lstStyle/>
          <a:p>
            <a:r>
              <a:rPr lang="pl-PL" sz="4800" b="1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</a:t>
            </a:r>
            <a:r>
              <a:rPr lang="pl-PL" sz="4800" b="1" cap="none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„Jedzie zapust drogą”</a:t>
            </a:r>
            <a:endParaRPr lang="pl-PL" sz="4800" b="1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9988" y="2282419"/>
            <a:ext cx="6404758" cy="442829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4" y="1258784"/>
            <a:ext cx="5789474" cy="5046881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264634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6794" y="259406"/>
            <a:ext cx="8610600" cy="1293028"/>
          </a:xfrm>
        </p:spPr>
        <p:txBody>
          <a:bodyPr>
            <a:normAutofit/>
          </a:bodyPr>
          <a:lstStyle/>
          <a:p>
            <a:pPr algn="ctr"/>
            <a:r>
              <a:rPr lang="pl-PL" sz="4800" b="1" cap="none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„Dzień Babci”</a:t>
            </a:r>
            <a:endParaRPr lang="pl-PL" sz="4800" b="1" cap="none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728" y="3351642"/>
            <a:ext cx="5543144" cy="358113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6711" y="1423717"/>
            <a:ext cx="5245290" cy="363277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2852"/>
            <a:ext cx="5636525" cy="3609692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74416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195851" y="204815"/>
            <a:ext cx="8610600" cy="1293028"/>
          </a:xfrm>
        </p:spPr>
        <p:txBody>
          <a:bodyPr>
            <a:normAutofit/>
          </a:bodyPr>
          <a:lstStyle/>
          <a:p>
            <a:pPr algn="ctr"/>
            <a:r>
              <a:rPr lang="pl-PL" sz="4800" b="1" cap="none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„Dzień Kobiet”</a:t>
            </a:r>
            <a:endParaRPr lang="pl-PL" sz="4800" b="1" cap="none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2233" y="1017026"/>
            <a:ext cx="3985146" cy="584097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5928" y="2891612"/>
            <a:ext cx="5176412" cy="352283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00389">
            <a:off x="136475" y="614303"/>
            <a:ext cx="5008728" cy="3309963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161852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77737" y="27394"/>
            <a:ext cx="8610600" cy="1293028"/>
          </a:xfrm>
        </p:spPr>
        <p:txBody>
          <a:bodyPr>
            <a:normAutofit/>
          </a:bodyPr>
          <a:lstStyle/>
          <a:p>
            <a:pPr algn="ctr"/>
            <a:r>
              <a:rPr lang="pl-PL" sz="4800" b="1" cap="none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„Marzanna”</a:t>
            </a:r>
            <a:endParaRPr lang="pl-PL" sz="4800" b="1" cap="none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9797" y="968256"/>
            <a:ext cx="4772203" cy="588974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138201" y="421374"/>
            <a:ext cx="5196067" cy="6994162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864411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23146" y="191167"/>
            <a:ext cx="8610600" cy="1293028"/>
          </a:xfrm>
        </p:spPr>
        <p:txBody>
          <a:bodyPr>
            <a:normAutofit/>
          </a:bodyPr>
          <a:lstStyle/>
          <a:p>
            <a:pPr algn="ctr"/>
            <a:r>
              <a:rPr lang="pl-PL" sz="4800" b="1" cap="none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„Obrzędy Wielkanocne”</a:t>
            </a:r>
            <a:endParaRPr lang="pl-PL" sz="4800" b="1" cap="none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3" y="1383403"/>
            <a:ext cx="6292575" cy="448992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8900" y="2642690"/>
            <a:ext cx="6083100" cy="421531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048515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977486" y="136577"/>
            <a:ext cx="8610600" cy="1293028"/>
          </a:xfrm>
        </p:spPr>
        <p:txBody>
          <a:bodyPr>
            <a:normAutofit/>
          </a:bodyPr>
          <a:lstStyle/>
          <a:p>
            <a:pPr algn="ctr"/>
            <a:r>
              <a:rPr lang="pl-PL" sz="4800" b="1" cap="none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„Noc Świętojańska”</a:t>
            </a:r>
            <a:endParaRPr lang="pl-PL" sz="4800" b="1" cap="none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123452" y="-58927"/>
            <a:ext cx="4107976" cy="635487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4890" y="2511187"/>
            <a:ext cx="6238764" cy="4276999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056805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325464"/>
            <a:ext cx="6873240" cy="2278251"/>
          </a:xfrm>
          <a:ln>
            <a:noFill/>
          </a:ln>
        </p:spPr>
        <p:txBody>
          <a:bodyPr>
            <a:noAutofit/>
          </a:bodyPr>
          <a:lstStyle/>
          <a:p>
            <a:r>
              <a:rPr lang="pl-PL" sz="4800" b="1" cap="none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ZAŁOŻYCIELKA ZESPOŁU LUDOWEGO</a:t>
            </a:r>
            <a:endParaRPr lang="pl-PL" sz="4800" b="1" cap="none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540073"/>
          </a:xfrm>
        </p:spPr>
        <p:txBody>
          <a:bodyPr>
            <a:normAutofit fontScale="92500" lnSpcReduction="10000"/>
          </a:bodyPr>
          <a:lstStyle/>
          <a:p>
            <a:r>
              <a:rPr lang="pl-PL" sz="5200" b="1" u="sng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GENOWEFA KUNECKA</a:t>
            </a:r>
            <a:endParaRPr lang="pl-PL" sz="5200" b="1" u="sng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r>
              <a:rPr lang="pl-PL" sz="4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pomysłodawczyni </a:t>
            </a:r>
          </a:p>
          <a:p>
            <a:r>
              <a:rPr lang="pl-PL" sz="4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 założycielka Zespołu Ludowego, który aktywnie zaczął działać od 1965 roku.</a:t>
            </a:r>
            <a:endParaRPr lang="pl-PL" sz="4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5" name="Obraz 4"/>
          <p:cNvPicPr/>
          <p:nvPr/>
        </p:nvPicPr>
        <p:blipFill>
          <a:blip r:embed="rId2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040" y="635431"/>
            <a:ext cx="3947160" cy="5718874"/>
          </a:xfrm>
          <a:prstGeom prst="rect">
            <a:avLst/>
          </a:prstGeom>
          <a:ln>
            <a:noFill/>
          </a:ln>
          <a:effectLst>
            <a:glow rad="355600">
              <a:schemeClr val="bg2">
                <a:lumMod val="75000"/>
                <a:alpha val="41000"/>
              </a:schemeClr>
            </a:glow>
            <a:outerShdw sx="1000" sy="1000" algn="ctr" rotWithShape="0">
              <a:srgbClr val="000000">
                <a:alpha val="95000"/>
              </a:srgbClr>
            </a:outerShdw>
            <a:reflection blurRad="25400" endPos="1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09510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001069" y="-136379"/>
            <a:ext cx="8610600" cy="1293028"/>
          </a:xfrm>
        </p:spPr>
        <p:txBody>
          <a:bodyPr>
            <a:normAutofit/>
          </a:bodyPr>
          <a:lstStyle/>
          <a:p>
            <a:pPr algn="ctr"/>
            <a:r>
              <a:rPr lang="pl-PL" sz="4800" b="1" cap="none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„Dożynki”</a:t>
            </a:r>
            <a:endParaRPr lang="pl-PL" sz="4800" b="1" cap="none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5642" y="902847"/>
            <a:ext cx="5436358" cy="365830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763" y="2892466"/>
            <a:ext cx="6067356" cy="386242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1" y="177421"/>
            <a:ext cx="5521446" cy="3229788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983749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195851" y="122928"/>
            <a:ext cx="8610600" cy="1293028"/>
          </a:xfrm>
        </p:spPr>
        <p:txBody>
          <a:bodyPr>
            <a:normAutofit/>
          </a:bodyPr>
          <a:lstStyle/>
          <a:p>
            <a:pPr algn="ctr"/>
            <a:r>
              <a:rPr lang="pl-PL" sz="4800" b="1" cap="none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„Dzieci Wojska Polskiego”</a:t>
            </a:r>
            <a:endParaRPr lang="pl-PL" sz="4800" b="1" cap="none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163" y="1234392"/>
            <a:ext cx="7956646" cy="529259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765083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318680" y="136576"/>
            <a:ext cx="8610600" cy="1293028"/>
          </a:xfrm>
        </p:spPr>
        <p:txBody>
          <a:bodyPr>
            <a:normAutofit/>
          </a:bodyPr>
          <a:lstStyle/>
          <a:p>
            <a:pPr algn="ctr"/>
            <a:r>
              <a:rPr lang="pl-PL" sz="4800" b="1" cap="none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„Dzień Niepodległości”</a:t>
            </a:r>
            <a:endParaRPr lang="pl-PL" sz="4800" b="1" cap="none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534" y="979228"/>
            <a:ext cx="6609846" cy="411138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1117" y="2575916"/>
            <a:ext cx="6500884" cy="4218442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703239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455159" y="0"/>
            <a:ext cx="8610600" cy="1293028"/>
          </a:xfrm>
        </p:spPr>
        <p:txBody>
          <a:bodyPr>
            <a:normAutofit/>
          </a:bodyPr>
          <a:lstStyle/>
          <a:p>
            <a:pPr algn="ctr"/>
            <a:r>
              <a:rPr lang="pl-PL" sz="4800" b="1" cap="none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„Zaduszki”</a:t>
            </a:r>
            <a:endParaRPr lang="pl-PL" sz="4800" b="1" cap="none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040739" y="-1128655"/>
            <a:ext cx="5792077" cy="10399596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898524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73021" y="41042"/>
            <a:ext cx="8610600" cy="1293028"/>
          </a:xfrm>
        </p:spPr>
        <p:txBody>
          <a:bodyPr>
            <a:normAutofit/>
          </a:bodyPr>
          <a:lstStyle/>
          <a:p>
            <a:pPr algn="ctr"/>
            <a:r>
              <a:rPr lang="pl-PL" sz="4800" b="1" cap="none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„Andrzejki”</a:t>
            </a:r>
            <a:endParaRPr lang="pl-PL" sz="4800" b="1" cap="none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8845" y="2935654"/>
            <a:ext cx="5988438" cy="392234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34070"/>
            <a:ext cx="6362787" cy="420591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766772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318681" y="122928"/>
            <a:ext cx="8610600" cy="1293028"/>
          </a:xfrm>
        </p:spPr>
        <p:txBody>
          <a:bodyPr>
            <a:normAutofit/>
          </a:bodyPr>
          <a:lstStyle/>
          <a:p>
            <a:pPr algn="ctr"/>
            <a:r>
              <a:rPr lang="pl-PL" sz="4800" b="1" cap="none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„Mikołajki”</a:t>
            </a:r>
            <a:endParaRPr lang="pl-PL" sz="4800" b="1" cap="none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" y="1156649"/>
            <a:ext cx="6636792" cy="405865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0666" y="2885572"/>
            <a:ext cx="5798615" cy="3972428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434127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86391" y="150225"/>
            <a:ext cx="10554268" cy="1293028"/>
          </a:xfrm>
        </p:spPr>
        <p:txBody>
          <a:bodyPr>
            <a:normAutofit fontScale="90000"/>
          </a:bodyPr>
          <a:lstStyle/>
          <a:p>
            <a:pPr algn="l"/>
            <a:r>
              <a:rPr lang="pl-PL" b="1" cap="none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1981 r. - nagrania w Polskim Radio Wrocław</a:t>
            </a:r>
            <a:br>
              <a:rPr lang="pl-PL" b="1" cap="none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pl-PL" b="1" cap="none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program „Spotkanie przy gościńcu”</a:t>
            </a:r>
            <a:endParaRPr lang="pl-PL" b="1" cap="none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686091" y="2280889"/>
            <a:ext cx="5229986" cy="329362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6310" y="1624084"/>
            <a:ext cx="8355723" cy="5031403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327698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64089" y="600600"/>
            <a:ext cx="8610600" cy="1293028"/>
          </a:xfrm>
        </p:spPr>
        <p:txBody>
          <a:bodyPr>
            <a:noAutofit/>
          </a:bodyPr>
          <a:lstStyle/>
          <a:p>
            <a:r>
              <a:rPr lang="pl-PL" sz="4800" b="1" cap="none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Dolnośląski Przegląd Zespołów Folklorystycznych w Wojsławicach</a:t>
            </a:r>
            <a:endParaRPr lang="pl-PL" sz="4800" b="1" cap="none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457" y="1893628"/>
            <a:ext cx="10339975" cy="5077352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857908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F:\2017-10-10\001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85011"/>
            <a:ext cx="8775032" cy="6625389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249109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45725" y="95632"/>
            <a:ext cx="8610600" cy="1293028"/>
          </a:xfrm>
        </p:spPr>
        <p:txBody>
          <a:bodyPr>
            <a:noAutofit/>
          </a:bodyPr>
          <a:lstStyle/>
          <a:p>
            <a:r>
              <a:rPr lang="pl-PL" sz="4800" b="1" cap="none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 Prezydenckie Dożynki w Spale 2000 r.</a:t>
            </a:r>
            <a:endParaRPr lang="pl-PL" sz="4800" b="1" cap="none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6477" y="1013413"/>
            <a:ext cx="6810233" cy="452757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1833" y="2665678"/>
            <a:ext cx="6070167" cy="4033596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798543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17095" y="216976"/>
            <a:ext cx="11089105" cy="1840425"/>
          </a:xfrm>
        </p:spPr>
        <p:txBody>
          <a:bodyPr>
            <a:normAutofit fontScale="90000"/>
          </a:bodyPr>
          <a:lstStyle/>
          <a:p>
            <a:pPr algn="l"/>
            <a:r>
              <a:rPr lang="pl-PL" b="1" cap="none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/>
            </a:r>
            <a:br>
              <a:rPr lang="pl-PL" b="1" cap="none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pl-PL" sz="6700" b="1" cap="none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1965 rok </a:t>
            </a:r>
            <a:r>
              <a:rPr lang="pl-PL" sz="4900" b="1" cap="none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pl-PL" sz="5300" b="1" cap="none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pierwsze widowisko Zespołu Ludowego pt. „WESELE WIEJSKIE”.</a:t>
            </a:r>
            <a:r>
              <a:rPr lang="pl-PL" sz="5300" b="1" cap="none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5300" b="1" cap="none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dirty="0" smtClean="0"/>
              <a:t> </a:t>
            </a:r>
            <a:endParaRPr lang="pl-PL" dirty="0"/>
          </a:p>
        </p:txBody>
      </p:sp>
      <p:pic>
        <p:nvPicPr>
          <p:cNvPr id="8" name="Symbol zastępczy zawartości 7"/>
          <p:cNvPicPr>
            <a:picLocks noGrp="1"/>
          </p:cNvPicPr>
          <p:nvPr>
            <p:ph sz="half" idx="1"/>
          </p:nvPr>
        </p:nvPicPr>
        <p:blipFill>
          <a:blip r:embed="rId2">
            <a:lum contrast="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309247"/>
            <a:ext cx="6059836" cy="4548753"/>
          </a:xfrm>
          <a:prstGeom prst="rect">
            <a:avLst/>
          </a:prstGeom>
          <a:ln>
            <a:noFill/>
          </a:ln>
          <a:effectLst>
            <a:outerShdw blurRad="63500" dist="50800" dir="5400000" algn="ctr" rotWithShape="0">
              <a:srgbClr val="000000">
                <a:alpha val="63000"/>
              </a:srgbClr>
            </a:outerShdw>
            <a:softEdge rad="101600"/>
          </a:effectLst>
        </p:spPr>
      </p:pic>
      <p:pic>
        <p:nvPicPr>
          <p:cNvPr id="5" name="Symbol zastępczy zawartości 4"/>
          <p:cNvPicPr>
            <a:picLocks noGrp="1"/>
          </p:cNvPicPr>
          <p:nvPr>
            <p:ph sz="half" idx="2"/>
          </p:nvPr>
        </p:nvPicPr>
        <p:blipFill>
          <a:blip r:embed="rId3">
            <a:lum brigh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837" y="2309247"/>
            <a:ext cx="6132163" cy="4548753"/>
          </a:xfrm>
          <a:prstGeom prst="rect">
            <a:avLst/>
          </a:prstGeom>
          <a:noFill/>
          <a:ln>
            <a:noFill/>
          </a:ln>
          <a:effectLst>
            <a:softEdge rad="88900"/>
          </a:effectLst>
        </p:spPr>
      </p:pic>
    </p:spTree>
    <p:extLst>
      <p:ext uri="{BB962C8B-B14F-4D97-AF65-F5344CB8AC3E}">
        <p14:creationId xmlns:p14="http://schemas.microsoft.com/office/powerpoint/2010/main" val="37707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2422" y="247136"/>
            <a:ext cx="11788346" cy="1947424"/>
          </a:xfrm>
        </p:spPr>
        <p:txBody>
          <a:bodyPr>
            <a:normAutofit fontScale="90000"/>
          </a:bodyPr>
          <a:lstStyle/>
          <a:p>
            <a:pPr algn="l"/>
            <a:r>
              <a:rPr lang="pl-PL" b="1" cap="none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 dorobku Zespół Ludowy zdobył wiele nagród </a:t>
            </a:r>
            <a:br>
              <a:rPr lang="pl-PL" b="1" cap="none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pl-PL" b="1" cap="none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2 – krotnie nagrodę Złotych Skrzypiec  na Euroregionalnym Festiwalu Folklorystycznym </a:t>
            </a:r>
            <a:br>
              <a:rPr lang="pl-PL" b="1" cap="none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pl-PL" b="1" cap="none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 Lubaniu    </a:t>
            </a:r>
            <a:endParaRPr lang="pl-PL" b="1" cap="none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Symbol zastępczy zawartości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574643" y="1007923"/>
            <a:ext cx="4404384" cy="7108820"/>
          </a:xfrm>
          <a:prstGeom prst="rect">
            <a:avLst/>
          </a:prstGeom>
          <a:ln>
            <a:noFill/>
          </a:ln>
          <a:effectLst>
            <a:softEdge rad="1651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2222" y="2091639"/>
            <a:ext cx="2266950" cy="455295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442565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10820400" cy="1752601"/>
          </a:xfrm>
        </p:spPr>
        <p:txBody>
          <a:bodyPr>
            <a:normAutofit fontScale="90000"/>
          </a:bodyPr>
          <a:lstStyle/>
          <a:p>
            <a:pPr algn="l"/>
            <a:r>
              <a:rPr lang="pl-PL" dirty="0" smtClean="0"/>
              <a:t/>
            </a:r>
            <a:br>
              <a:rPr lang="pl-PL" dirty="0" smtClean="0"/>
            </a:br>
            <a:r>
              <a:rPr lang="pl-PL" b="1" cap="none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Puchar Prezydenta Miasta Lubina i Nagrodę Publiczności</a:t>
            </a:r>
            <a:br>
              <a:rPr lang="pl-PL" b="1" cap="none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pl-PL" b="1" cap="none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2 – krotnie „Złotą Bułeczkę” na Targach Chleba w Jaworze</a:t>
            </a:r>
            <a:br>
              <a:rPr lang="pl-PL" b="1" cap="none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endParaRPr lang="pl-PL" cap="none" dirty="0"/>
          </a:p>
        </p:txBody>
      </p:sp>
      <p:pic>
        <p:nvPicPr>
          <p:cNvPr id="4" name="Symbol zastępczy zawartości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789948" y="-858254"/>
            <a:ext cx="4612105" cy="108204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8092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625642"/>
            <a:ext cx="11089104" cy="1431759"/>
          </a:xfrm>
        </p:spPr>
        <p:txBody>
          <a:bodyPr/>
          <a:lstStyle/>
          <a:p>
            <a:pPr algn="l"/>
            <a:r>
              <a:rPr lang="pl-PL" b="1" cap="none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Puchar za przyśpiewki ludowe </a:t>
            </a:r>
            <a:br>
              <a:rPr lang="pl-PL" b="1" cap="none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pl-PL" b="1" cap="none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 Szczytnej Śląskiej</a:t>
            </a:r>
            <a:endParaRPr lang="pl-PL" b="1" cap="none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Symbol zastępczy zawartości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972607" y="430224"/>
            <a:ext cx="4034591" cy="7684898"/>
          </a:xfrm>
          <a:prstGeom prst="rect">
            <a:avLst/>
          </a:prstGeom>
          <a:noFill/>
          <a:ln>
            <a:noFill/>
          </a:ln>
          <a:effectLst>
            <a:softEdge rad="114300"/>
          </a:effectLst>
        </p:spPr>
      </p:pic>
    </p:spTree>
    <p:extLst>
      <p:ext uri="{BB962C8B-B14F-4D97-AF65-F5344CB8AC3E}">
        <p14:creationId xmlns:p14="http://schemas.microsoft.com/office/powerpoint/2010/main" val="4203762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581400" y="121974"/>
            <a:ext cx="8610600" cy="1047467"/>
          </a:xfrm>
        </p:spPr>
        <p:txBody>
          <a:bodyPr>
            <a:normAutofit/>
          </a:bodyPr>
          <a:lstStyle/>
          <a:p>
            <a:pPr algn="ctr"/>
            <a:r>
              <a:rPr lang="pl-PL" sz="4800" b="1" cap="none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Muchowska Kosa</a:t>
            </a:r>
            <a:endParaRPr lang="pl-PL" sz="4800" b="1" cap="none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9441"/>
            <a:ext cx="6835340" cy="429327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9579" y="1169441"/>
            <a:ext cx="7112421" cy="4293271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017664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85800" y="1267326"/>
            <a:ext cx="10820400" cy="49513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4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Zespół brał udział  w programie „ASY POLSATU” Telewizji Polsat,</a:t>
            </a:r>
          </a:p>
          <a:p>
            <a:pPr marL="0" indent="0">
              <a:buNone/>
            </a:pPr>
            <a:endParaRPr lang="pl-PL" sz="4800" b="1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marL="0" indent="0">
              <a:buNone/>
            </a:pPr>
            <a:r>
              <a:rPr lang="pl-PL" sz="4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</a:t>
            </a:r>
            <a:r>
              <a:rPr lang="pl-PL" sz="4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raz kilkukrotny udział w Przeglądzie „Pieśni Religijnej” w Olszanach.</a:t>
            </a:r>
            <a:endParaRPr lang="pl-PL" sz="4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7567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85800" y="1433384"/>
            <a:ext cx="10820400" cy="478530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2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Zespół początkowo nie posiadał nazwy, występował tylko jako </a:t>
            </a:r>
            <a:r>
              <a:rPr lang="pl-PL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Zespół Ludowy</a:t>
            </a:r>
          </a:p>
          <a:p>
            <a:pPr marL="0" indent="0">
              <a:buNone/>
            </a:pPr>
            <a:r>
              <a:rPr lang="pl-PL" sz="2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Nazwa „OJRY” powstała przypadkowo od refrenu piosenki</a:t>
            </a:r>
          </a:p>
          <a:p>
            <a:pPr marL="0" indent="0">
              <a:buNone/>
            </a:pPr>
            <a:endParaRPr lang="pl-PL" sz="2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marL="0" indent="0">
              <a:buNone/>
            </a:pPr>
            <a:r>
              <a:rPr lang="pl-PL" sz="3200" b="1" i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„ Niedola była Jadwidze”, </a:t>
            </a:r>
            <a:r>
              <a:rPr lang="pl-PL" sz="2800" b="1" i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gdzie w refrenie powtarzały się słowa:</a:t>
            </a:r>
          </a:p>
          <a:p>
            <a:pPr marL="0" indent="0">
              <a:buNone/>
            </a:pPr>
            <a:r>
              <a:rPr lang="pl-PL" sz="3600" b="1" i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                   „Ojry, ojry, oj rydzu mój.”</a:t>
            </a:r>
          </a:p>
          <a:p>
            <a:pPr marL="0" indent="0">
              <a:buNone/>
            </a:pPr>
            <a:endParaRPr lang="pl-PL" sz="28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marL="0" indent="0">
              <a:buNone/>
            </a:pPr>
            <a:r>
              <a:rPr lang="pl-PL" sz="2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Ta nazwa podobała się zespołowi i tak pozostała do dziś.</a:t>
            </a:r>
            <a:endParaRPr lang="pl-PL" sz="2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96968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58092" y="628322"/>
            <a:ext cx="10820400" cy="532576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Zespół „OJRY” miał kilkuletnią przerwę, w czasie której członkowie działali pod nazwą Zespół Ziemi Jaworskiej, a także wspierali szeregi Zespołu Podgórzanie z Paszowic.</a:t>
            </a:r>
          </a:p>
          <a:p>
            <a:pPr marL="0" indent="0" algn="ctr">
              <a:buNone/>
            </a:pPr>
            <a:r>
              <a:rPr lang="pl-PL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U</a:t>
            </a:r>
            <a:r>
              <a:rPr lang="pl-PL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dało się jednak odtworzyć zespół i powrócić do dawnej nazwy </a:t>
            </a:r>
            <a:r>
              <a:rPr lang="pl-PL" sz="36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„OJRY” </a:t>
            </a:r>
            <a:r>
              <a:rPr lang="pl-PL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z tym, że była to jakby powtórka dawnego zespołu </a:t>
            </a:r>
          </a:p>
          <a:p>
            <a:pPr marL="0" indent="0" algn="ctr">
              <a:buNone/>
            </a:pPr>
            <a:r>
              <a:rPr lang="pl-PL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 dodano jeszcze</a:t>
            </a:r>
          </a:p>
          <a:p>
            <a:pPr marL="0" indent="0" algn="ctr">
              <a:buNone/>
            </a:pPr>
            <a:r>
              <a:rPr lang="pl-PL" sz="36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„BIS”</a:t>
            </a:r>
            <a:r>
              <a:rPr lang="pl-PL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.</a:t>
            </a:r>
          </a:p>
          <a:p>
            <a:pPr marL="0" indent="0" algn="ctr">
              <a:buNone/>
            </a:pPr>
            <a:r>
              <a:rPr lang="pl-PL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Obecnie nazwa brzmi:</a:t>
            </a:r>
            <a:endParaRPr lang="pl-PL" sz="3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marL="0" indent="0" algn="ctr">
              <a:buNone/>
            </a:pPr>
            <a:r>
              <a:rPr lang="pl-PL" sz="36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„OJRY – BIS”</a:t>
            </a:r>
          </a:p>
        </p:txBody>
      </p:sp>
    </p:spTree>
    <p:extLst>
      <p:ext uri="{BB962C8B-B14F-4D97-AF65-F5344CB8AC3E}">
        <p14:creationId xmlns:p14="http://schemas.microsoft.com/office/powerpoint/2010/main" val="2588034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85800" y="1187116"/>
            <a:ext cx="10820400" cy="50315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4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Pani Małgorzata Majeran – </a:t>
            </a:r>
            <a:r>
              <a:rPr lang="pl-PL" sz="40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Kokott</a:t>
            </a:r>
            <a:r>
              <a:rPr lang="pl-PL" sz="4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z Radia Wrocław nagrała piosenki zespołu „OJRY-BIS”, które możemy usłyszeć w niedzielnej Liście Przebojów Ludowych.</a:t>
            </a:r>
          </a:p>
          <a:p>
            <a:pPr marL="0" indent="0">
              <a:buNone/>
            </a:pPr>
            <a:endParaRPr lang="pl-PL" sz="4000" b="1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marL="0" indent="0">
              <a:buNone/>
            </a:pPr>
            <a:r>
              <a:rPr lang="pl-PL" sz="4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Dzięki pani Małgorzacie zespół miał zaszczyt wystąpić w operze wrocławskiej oraz miał nagranie w Telewizji Wrocław.</a:t>
            </a:r>
            <a:endParaRPr lang="pl-PL" sz="4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37337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cap="none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Osoby, które kiedyś należały do Zespołu, a odeszły na zawsze…</a:t>
            </a:r>
            <a:endParaRPr lang="pl-PL" b="1" cap="none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85800" y="2197290"/>
            <a:ext cx="10820400" cy="4021395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pl-PL" sz="4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Ś.P. </a:t>
            </a:r>
          </a:p>
          <a:p>
            <a:pPr marL="0" indent="0" algn="ctr">
              <a:buNone/>
            </a:pPr>
            <a:endParaRPr lang="pl-PL" sz="2470" b="1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marL="0" indent="0" algn="ctr">
              <a:buNone/>
            </a:pPr>
            <a:r>
              <a:rPr lang="pl-PL" sz="4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Bronisława </a:t>
            </a:r>
            <a:r>
              <a:rPr lang="pl-PL" sz="40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Reczuch</a:t>
            </a:r>
            <a:endParaRPr lang="pl-PL" sz="4000" b="1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marL="0" indent="0" algn="ctr">
              <a:buNone/>
            </a:pPr>
            <a:r>
              <a:rPr lang="pl-PL" sz="4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Genowefa </a:t>
            </a:r>
            <a:r>
              <a:rPr lang="pl-PL" sz="40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Skraba</a:t>
            </a:r>
            <a:endParaRPr lang="pl-PL" sz="4000" b="1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marL="0" indent="0" algn="ctr">
              <a:buNone/>
            </a:pPr>
            <a:r>
              <a:rPr lang="pl-PL" sz="4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Maria </a:t>
            </a:r>
            <a:r>
              <a:rPr lang="pl-PL" sz="4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Łosik</a:t>
            </a:r>
            <a:endParaRPr lang="pl-PL" sz="4000" b="1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marL="0" indent="0" algn="ctr">
              <a:buNone/>
            </a:pPr>
            <a:r>
              <a:rPr lang="pl-PL" sz="4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Wanda Bander</a:t>
            </a:r>
          </a:p>
          <a:p>
            <a:pPr marL="0" indent="0">
              <a:buNone/>
            </a:pPr>
            <a:r>
              <a:rPr lang="pl-PL" sz="247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pl-PL" sz="247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          </a:t>
            </a:r>
            <a:endParaRPr lang="pl-PL" sz="247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22503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85800" y="1460310"/>
            <a:ext cx="10820400" cy="4758375"/>
          </a:xfrm>
        </p:spPr>
        <p:txBody>
          <a:bodyPr/>
          <a:lstStyle/>
          <a:p>
            <a:pPr marL="0" indent="0" algn="ctr">
              <a:buNone/>
            </a:pPr>
            <a:r>
              <a:rPr lang="pl-PL" sz="4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Ś.P.</a:t>
            </a:r>
          </a:p>
          <a:p>
            <a:pPr marL="0" indent="0" algn="ctr">
              <a:buNone/>
            </a:pPr>
            <a:r>
              <a:rPr lang="pl-PL" sz="4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Anna Staszczyk</a:t>
            </a:r>
          </a:p>
          <a:p>
            <a:pPr marL="0" indent="0" algn="ctr">
              <a:buNone/>
            </a:pPr>
            <a:r>
              <a:rPr lang="pl-PL" sz="4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Elżbieta Lewicka</a:t>
            </a:r>
          </a:p>
          <a:p>
            <a:pPr marL="0" indent="0" algn="ctr">
              <a:buNone/>
            </a:pPr>
            <a:r>
              <a:rPr lang="pl-PL" sz="4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Zofia Pabis</a:t>
            </a:r>
          </a:p>
          <a:p>
            <a:pPr marL="0" indent="0" algn="ctr">
              <a:buNone/>
            </a:pPr>
            <a:r>
              <a:rPr lang="pl-PL" sz="4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Zofia Morawska</a:t>
            </a:r>
          </a:p>
          <a:p>
            <a:pPr marL="0" indent="0" algn="ctr">
              <a:buNone/>
            </a:pPr>
            <a:r>
              <a:rPr lang="pl-PL" sz="4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Anna Morawska – Podoba</a:t>
            </a:r>
          </a:p>
          <a:p>
            <a:pPr marL="0" indent="0" algn="ctr">
              <a:buNone/>
            </a:pPr>
            <a:r>
              <a:rPr lang="pl-PL" sz="4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Władysław </a:t>
            </a:r>
            <a:r>
              <a:rPr lang="pl-PL" sz="40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Tytuła</a:t>
            </a:r>
            <a:endParaRPr lang="pl-PL" sz="4000" b="1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29555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33607" y="305685"/>
            <a:ext cx="8610600" cy="1793930"/>
          </a:xfrm>
        </p:spPr>
        <p:txBody>
          <a:bodyPr/>
          <a:lstStyle/>
          <a:p>
            <a:r>
              <a:rPr lang="pl-PL" dirty="0" smtClean="0"/>
              <a:t>,</a:t>
            </a:r>
            <a:endParaRPr lang="pl-PL" dirty="0"/>
          </a:p>
        </p:txBody>
      </p:sp>
      <p:pic>
        <p:nvPicPr>
          <p:cNvPr id="6" name="Symbol zastępczy zawartości 5"/>
          <p:cNvPicPr>
            <a:picLocks noGrp="1"/>
          </p:cNvPicPr>
          <p:nvPr>
            <p:ph sz="half" idx="1"/>
          </p:nvPr>
        </p:nvPicPr>
        <p:blipFill>
          <a:blip r:embed="rId2">
            <a:lum bright="-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24746"/>
            <a:ext cx="6121830" cy="4370522"/>
          </a:xfrm>
          <a:prstGeom prst="rect">
            <a:avLst/>
          </a:prstGeom>
          <a:noFill/>
          <a:ln>
            <a:noFill/>
          </a:ln>
          <a:effectLst>
            <a:outerShdw blurRad="50800" dist="50800" dir="1200000" algn="ctr" rotWithShape="0">
              <a:srgbClr val="000000">
                <a:alpha val="43137"/>
              </a:srgbClr>
            </a:outerShdw>
            <a:softEdge rad="88900"/>
          </a:effectLst>
        </p:spPr>
      </p:pic>
      <p:pic>
        <p:nvPicPr>
          <p:cNvPr id="7" name="Symbol zastępczy zawartości 6"/>
          <p:cNvPicPr>
            <a:picLocks noGrp="1"/>
          </p:cNvPicPr>
          <p:nvPr>
            <p:ph sz="half" idx="2"/>
          </p:nvPr>
        </p:nvPicPr>
        <p:blipFill>
          <a:blip r:embed="rId3">
            <a:lum contrast="1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8" y="2324746"/>
            <a:ext cx="6070169" cy="4370522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97000"/>
              </a:schemeClr>
            </a:glow>
            <a:outerShdw sx="1000" sy="1000" algn="ctr" rotWithShape="0">
              <a:srgbClr val="000000">
                <a:alpha val="90000"/>
              </a:srgbClr>
            </a:outerShdw>
            <a:reflection endPos="0" dist="50800" dir="5400000" sy="-100000" algn="bl" rotWithShape="0"/>
            <a:softEdge rad="114300"/>
          </a:effectLst>
        </p:spPr>
      </p:pic>
      <p:sp>
        <p:nvSpPr>
          <p:cNvPr id="8" name="Prostokąt 7"/>
          <p:cNvSpPr/>
          <p:nvPr/>
        </p:nvSpPr>
        <p:spPr>
          <a:xfrm>
            <a:off x="3425126" y="740985"/>
            <a:ext cx="801908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„WESELE WIEJSKIE”</a:t>
            </a:r>
            <a:endParaRPr lang="pl-PL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1758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85800" y="1364776"/>
            <a:ext cx="10820400" cy="485390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4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Ś.P. </a:t>
            </a:r>
          </a:p>
          <a:p>
            <a:pPr marL="0" indent="0" algn="ctr">
              <a:buNone/>
            </a:pPr>
            <a:r>
              <a:rPr lang="pl-PL" sz="4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Władysław Jabłoński</a:t>
            </a:r>
          </a:p>
          <a:p>
            <a:pPr marL="0" indent="0" algn="ctr">
              <a:buNone/>
            </a:pPr>
            <a:r>
              <a:rPr lang="pl-PL" sz="4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Jan Bródka</a:t>
            </a:r>
          </a:p>
          <a:p>
            <a:pPr marL="0" indent="0" algn="ctr">
              <a:buNone/>
            </a:pPr>
            <a:r>
              <a:rPr lang="pl-PL" sz="4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Franciszek Starko</a:t>
            </a:r>
          </a:p>
          <a:p>
            <a:pPr marL="0" indent="0" algn="ctr">
              <a:buNone/>
            </a:pPr>
            <a:r>
              <a:rPr lang="pl-PL" sz="4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Stanisław Świder</a:t>
            </a:r>
          </a:p>
          <a:p>
            <a:pPr marL="0" indent="0" algn="ctr">
              <a:buNone/>
            </a:pPr>
            <a:r>
              <a:rPr lang="pl-PL" sz="4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Stanisław Bander</a:t>
            </a:r>
          </a:p>
          <a:p>
            <a:pPr marL="0" indent="0" algn="ctr">
              <a:buNone/>
            </a:pPr>
            <a:r>
              <a:rPr lang="pl-PL" sz="4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Stanisław Bigos</a:t>
            </a:r>
          </a:p>
          <a:p>
            <a:pPr marL="0" indent="0">
              <a:buNone/>
            </a:pPr>
            <a:endParaRPr lang="pl-PL" sz="4000" b="1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marL="0" indent="0">
              <a:buNone/>
            </a:pPr>
            <a:endParaRPr lang="pl-PL" sz="4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29168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85800" y="1392072"/>
            <a:ext cx="10820400" cy="4826613"/>
          </a:xfrm>
        </p:spPr>
        <p:txBody>
          <a:bodyPr/>
          <a:lstStyle/>
          <a:p>
            <a:pPr marL="0" indent="0" algn="ctr">
              <a:buNone/>
            </a:pPr>
            <a:r>
              <a:rPr lang="pl-PL" sz="4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Ś.P.</a:t>
            </a:r>
          </a:p>
          <a:p>
            <a:pPr marL="0" indent="0" algn="ctr">
              <a:buNone/>
            </a:pPr>
            <a:r>
              <a:rPr lang="pl-PL" sz="4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Stanisław </a:t>
            </a:r>
            <a:r>
              <a:rPr lang="pl-PL" sz="40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Zańczak</a:t>
            </a:r>
            <a:endParaRPr lang="pl-PL" sz="4000" b="1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marL="0" indent="0" algn="ctr">
              <a:buNone/>
            </a:pPr>
            <a:r>
              <a:rPr lang="pl-PL" sz="4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Wojciech Kurzawa</a:t>
            </a:r>
          </a:p>
          <a:p>
            <a:pPr marL="0" indent="0" algn="ctr">
              <a:buNone/>
            </a:pPr>
            <a:r>
              <a:rPr lang="pl-PL" sz="4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Bronisław </a:t>
            </a:r>
            <a:r>
              <a:rPr lang="pl-PL" sz="40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Matij</a:t>
            </a:r>
            <a:endParaRPr lang="pl-PL" sz="4000" b="1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marL="0" indent="0" algn="ctr">
              <a:buNone/>
            </a:pPr>
            <a:r>
              <a:rPr lang="pl-PL" sz="4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Edward </a:t>
            </a:r>
            <a:r>
              <a:rPr lang="pl-PL" sz="40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Matij</a:t>
            </a:r>
            <a:endParaRPr lang="pl-PL" sz="4000" b="1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marL="0" indent="0" algn="ctr">
              <a:buNone/>
            </a:pPr>
            <a:r>
              <a:rPr lang="pl-PL" sz="4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Zygmunt </a:t>
            </a:r>
            <a:r>
              <a:rPr lang="pl-PL" sz="40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Drożdżewski</a:t>
            </a:r>
            <a:endParaRPr lang="pl-PL" sz="4000" b="1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marL="0" indent="0" algn="ctr">
              <a:buNone/>
            </a:pPr>
            <a:endParaRPr lang="pl-PL" sz="4000" b="1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9927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85800" y="1637732"/>
            <a:ext cx="10820400" cy="4580954"/>
          </a:xfrm>
        </p:spPr>
        <p:txBody>
          <a:bodyPr/>
          <a:lstStyle/>
          <a:p>
            <a:pPr marL="0" indent="0" algn="ctr">
              <a:buNone/>
            </a:pPr>
            <a:r>
              <a:rPr lang="pl-PL" sz="4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Ś.P.</a:t>
            </a:r>
          </a:p>
          <a:p>
            <a:pPr marL="0" indent="0" algn="ctr">
              <a:buNone/>
            </a:pPr>
            <a:r>
              <a:rPr lang="pl-PL" sz="4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Grzegorz Lewicki</a:t>
            </a:r>
          </a:p>
          <a:p>
            <a:pPr marL="0" indent="0" algn="ctr">
              <a:buNone/>
            </a:pPr>
            <a:r>
              <a:rPr lang="pl-PL" sz="4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Tadeusz Panasiuk</a:t>
            </a:r>
          </a:p>
          <a:p>
            <a:pPr marL="0" indent="0" algn="ctr">
              <a:buNone/>
            </a:pPr>
            <a:r>
              <a:rPr lang="pl-PL" sz="4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Bolesław Wojdyło</a:t>
            </a:r>
          </a:p>
          <a:p>
            <a:pPr marL="0" indent="0" algn="ctr">
              <a:buNone/>
            </a:pPr>
            <a:r>
              <a:rPr lang="pl-PL" sz="4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Łukasz Nowak</a:t>
            </a:r>
          </a:p>
          <a:p>
            <a:pPr marL="0" indent="0" algn="ctr">
              <a:buNone/>
            </a:pPr>
            <a:r>
              <a:rPr lang="pl-PL" sz="4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Łukasz </a:t>
            </a:r>
            <a:r>
              <a:rPr lang="pl-PL" sz="4000" b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Przychodzeń</a:t>
            </a:r>
            <a:endParaRPr lang="pl-PL" sz="4000" b="1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33424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6720" y="764373"/>
            <a:ext cx="11079480" cy="1293028"/>
          </a:xfrm>
        </p:spPr>
        <p:txBody>
          <a:bodyPr>
            <a:normAutofit fontScale="90000"/>
          </a:bodyPr>
          <a:lstStyle/>
          <a:p>
            <a:r>
              <a:rPr lang="pl-PL" b="1" cap="none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Upamiętnijmy minutą ciszy </a:t>
            </a:r>
            <a:r>
              <a:rPr lang="pl-PL" b="1" cap="none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członków </a:t>
            </a:r>
            <a:r>
              <a:rPr lang="pl-PL" b="1" cap="none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Zespołu </a:t>
            </a:r>
            <a:r>
              <a:rPr lang="pl-PL" b="1" cap="none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Ludowego, którzy odeszli do wieczności. </a:t>
            </a:r>
            <a:endParaRPr lang="pl-PL" b="1" cap="none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1032" name="Picture 8" descr="Podobny obraz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43" y="2057401"/>
            <a:ext cx="11916228" cy="4800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2191656" y="5704114"/>
            <a:ext cx="82586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i="1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</a:rPr>
              <a:t>„Istota wspomnień polega na tym, że nic nie przemija.”</a:t>
            </a:r>
          </a:p>
          <a:p>
            <a:r>
              <a:rPr lang="pl-PL" sz="2000" b="1" i="1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</a:rPr>
              <a:t> </a:t>
            </a:r>
            <a:r>
              <a:rPr lang="pl-PL" sz="2000" b="1" i="1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</a:rPr>
              <a:t>                                                                                         Elias Canetti</a:t>
            </a:r>
            <a:r>
              <a:rPr lang="pl-PL" sz="2000" b="1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</a:rPr>
              <a:t> </a:t>
            </a:r>
            <a:endParaRPr lang="pl-PL" sz="2000" b="1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554959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7043" y="272716"/>
            <a:ext cx="11451519" cy="1981087"/>
          </a:xfr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pl-PL" sz="4800" b="1" cap="none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Pierwszymi członkami zespołu, którzy brali udział w widowisku </a:t>
            </a:r>
            <a:br>
              <a:rPr lang="pl-PL" sz="4800" b="1" cap="none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4800" b="1" cap="none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„Wesele wiejskie”.</a:t>
            </a:r>
            <a:endParaRPr lang="pl-PL" sz="4800" b="1" cap="none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397043" y="2253802"/>
            <a:ext cx="6873240" cy="4604197"/>
          </a:xfrm>
        </p:spPr>
        <p:txBody>
          <a:bodyPr>
            <a:normAutofit fontScale="25000" lnSpcReduction="20000"/>
          </a:bodyPr>
          <a:lstStyle/>
          <a:p>
            <a:pPr algn="ctr"/>
            <a:endParaRPr lang="pl-PL" sz="3600" b="1" dirty="0" smtClean="0"/>
          </a:p>
          <a:p>
            <a:pPr algn="ctr"/>
            <a:r>
              <a:rPr lang="pl-PL" sz="1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Maria </a:t>
            </a:r>
            <a:r>
              <a:rPr lang="pl-PL" sz="1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Czarniawska</a:t>
            </a:r>
            <a:endParaRPr lang="pl-PL" sz="1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l-PL" sz="1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Zofia </a:t>
            </a:r>
            <a:r>
              <a:rPr lang="pl-PL" sz="1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Kozimenko</a:t>
            </a:r>
            <a:endParaRPr lang="pl-PL" sz="1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l-PL" sz="1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Genowefa </a:t>
            </a:r>
            <a:r>
              <a:rPr lang="pl-PL" sz="1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Kunecka</a:t>
            </a:r>
            <a:endParaRPr lang="pl-PL" sz="16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l-PL" sz="1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Halina Petrykowska</a:t>
            </a:r>
          </a:p>
          <a:p>
            <a:pPr algn="ctr"/>
            <a:r>
              <a:rPr lang="pl-PL" sz="1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Krystyna Gdowska</a:t>
            </a:r>
          </a:p>
          <a:p>
            <a:pPr algn="ctr"/>
            <a:r>
              <a:rPr lang="pl-PL" sz="1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Maria Dębicka</a:t>
            </a:r>
          </a:p>
          <a:p>
            <a:pPr algn="ctr"/>
            <a:r>
              <a:rPr lang="pl-PL" sz="1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Wanda </a:t>
            </a:r>
            <a:r>
              <a:rPr lang="pl-PL" sz="1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Bażgier</a:t>
            </a:r>
            <a:endParaRPr lang="pl-PL" sz="16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l-PL" sz="1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Lidia </a:t>
            </a:r>
            <a:r>
              <a:rPr lang="pl-PL" sz="1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Stanio</a:t>
            </a:r>
            <a:endParaRPr lang="pl-PL" sz="1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Obraz 14"/>
          <p:cNvPicPr/>
          <p:nvPr/>
        </p:nvPicPr>
        <p:blipFill rotWithShape="1">
          <a:blip r:embed="rId2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8" r="937"/>
          <a:stretch/>
        </p:blipFill>
        <p:spPr bwMode="auto">
          <a:xfrm>
            <a:off x="6710344" y="3129342"/>
            <a:ext cx="4984123" cy="28848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9793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3554106" y="492279"/>
            <a:ext cx="6752169" cy="68634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4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Władysław </a:t>
            </a:r>
            <a:r>
              <a:rPr lang="pl-PL" sz="40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Tytuła</a:t>
            </a:r>
            <a:endParaRPr lang="pl-PL" sz="4000" b="1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pl-PL" sz="4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Władysław Jabłoński</a:t>
            </a:r>
          </a:p>
          <a:p>
            <a:pPr algn="ctr"/>
            <a:r>
              <a:rPr lang="pl-PL" sz="4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Bronisław </a:t>
            </a:r>
            <a:r>
              <a:rPr lang="pl-PL" sz="40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Matij</a:t>
            </a:r>
            <a:endParaRPr lang="pl-PL" sz="4000" b="1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pl-PL" sz="4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Jan Bródka</a:t>
            </a:r>
          </a:p>
          <a:p>
            <a:pPr algn="ctr"/>
            <a:r>
              <a:rPr lang="pl-PL" sz="4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Franciszek Starko</a:t>
            </a:r>
          </a:p>
          <a:p>
            <a:pPr algn="ctr"/>
            <a:r>
              <a:rPr lang="pl-PL" sz="4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Stanisław Bander</a:t>
            </a:r>
          </a:p>
          <a:p>
            <a:pPr algn="ctr"/>
            <a:r>
              <a:rPr lang="pl-PL" sz="4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Stanisław Markowski</a:t>
            </a:r>
          </a:p>
          <a:p>
            <a:pPr algn="ctr"/>
            <a:r>
              <a:rPr lang="pl-PL" sz="4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Marian Mrowiński</a:t>
            </a:r>
          </a:p>
          <a:p>
            <a:pPr algn="ctr"/>
            <a:r>
              <a:rPr lang="pl-PL" sz="4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Karol Gdowski</a:t>
            </a:r>
          </a:p>
          <a:p>
            <a:pPr algn="ctr"/>
            <a:r>
              <a:rPr lang="pl-PL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</a:t>
            </a:r>
            <a:r>
              <a:rPr lang="pl-PL" sz="4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krzypek – </a:t>
            </a:r>
            <a:r>
              <a:rPr lang="pl-PL" sz="40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Staniław</a:t>
            </a:r>
            <a:r>
              <a:rPr lang="pl-PL" sz="4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pl-PL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</a:t>
            </a:r>
            <a:r>
              <a:rPr lang="pl-PL" sz="40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zuma</a:t>
            </a:r>
            <a:endParaRPr lang="pl-PL" sz="4000" b="1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pl-PL" sz="40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66863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84422" y="192505"/>
            <a:ext cx="8887326" cy="2326106"/>
          </a:xfrm>
        </p:spPr>
        <p:txBody>
          <a:bodyPr>
            <a:noAutofit/>
          </a:bodyPr>
          <a:lstStyle/>
          <a:p>
            <a:r>
              <a:rPr lang="pl-PL" sz="4400" b="1" cap="none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Następnymi widowiskami typowo ludowymi były: </a:t>
            </a:r>
            <a:br>
              <a:rPr lang="pl-PL" sz="4400" b="1" cap="none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pl-PL" sz="4800" b="1" cap="none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„Karczma pod kogucikiem”</a:t>
            </a:r>
            <a:r>
              <a:rPr lang="pl-PL" sz="4400" b="1" cap="none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/>
            </a:r>
            <a:br>
              <a:rPr lang="pl-PL" sz="4400" b="1" cap="none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endParaRPr lang="pl-PL" sz="4400" b="1" cap="none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11" name="Symbol zastępczy zawartości 10"/>
          <p:cNvPicPr>
            <a:picLocks noGrp="1"/>
          </p:cNvPicPr>
          <p:nvPr>
            <p:ph sz="half" idx="1"/>
          </p:nvPr>
        </p:nvPicPr>
        <p:blipFill>
          <a:blip r:embed="rId2">
            <a:lum bright="-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63" y="2358189"/>
            <a:ext cx="6160169" cy="3908621"/>
          </a:xfrm>
          <a:prstGeom prst="rect">
            <a:avLst/>
          </a:prstGeom>
          <a:noFill/>
          <a:ln>
            <a:noFill/>
          </a:ln>
          <a:effectLst>
            <a:softEdge rad="88900"/>
          </a:effectLst>
        </p:spPr>
      </p:pic>
      <p:pic>
        <p:nvPicPr>
          <p:cNvPr id="12" name="Symbol zastępczy zawartości 11"/>
          <p:cNvPicPr>
            <a:picLocks noGrp="1"/>
          </p:cNvPicPr>
          <p:nvPr>
            <p:ph sz="half" idx="2"/>
          </p:nvPr>
        </p:nvPicPr>
        <p:blipFill>
          <a:blip r:embed="rId3">
            <a:lum bright="-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988" y="2069433"/>
            <a:ext cx="3737811" cy="4620126"/>
          </a:xfrm>
          <a:prstGeom prst="rect">
            <a:avLst/>
          </a:prstGeom>
          <a:noFill/>
          <a:ln>
            <a:noFill/>
          </a:ln>
          <a:effectLst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3744384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800" b="1" cap="none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„Jeden dzień sołtysa”</a:t>
            </a:r>
            <a:endParaRPr lang="pl-PL" sz="4800" b="1" cap="none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6" name="Symbol zastępczy zawartości 5"/>
          <p:cNvPicPr>
            <a:picLocks noGrp="1"/>
          </p:cNvPicPr>
          <p:nvPr>
            <p:ph sz="half" idx="1"/>
          </p:nvPr>
        </p:nvPicPr>
        <p:blipFill>
          <a:blip r:embed="rId2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32" y="1379621"/>
            <a:ext cx="4203031" cy="5069305"/>
          </a:xfrm>
          <a:prstGeom prst="rect">
            <a:avLst/>
          </a:prstGeom>
          <a:noFill/>
          <a:ln>
            <a:noFill/>
          </a:ln>
          <a:effectLst>
            <a:softEdge rad="114300"/>
          </a:effectLst>
        </p:spPr>
      </p:pic>
      <p:pic>
        <p:nvPicPr>
          <p:cNvPr id="7" name="Symbol zastępczy zawartości 6"/>
          <p:cNvPicPr>
            <a:picLocks noGrp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5347" y="1925053"/>
            <a:ext cx="6420853" cy="4523873"/>
          </a:xfrm>
          <a:prstGeom prst="rect">
            <a:avLst/>
          </a:prstGeom>
          <a:noFill/>
          <a:ln>
            <a:noFill/>
          </a:ln>
          <a:effectLst>
            <a:softEdge rad="139700"/>
          </a:effectLst>
        </p:spPr>
      </p:pic>
    </p:spTree>
    <p:extLst>
      <p:ext uri="{BB962C8B-B14F-4D97-AF65-F5344CB8AC3E}">
        <p14:creationId xmlns:p14="http://schemas.microsoft.com/office/powerpoint/2010/main" val="2143768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144379"/>
            <a:ext cx="11951593" cy="1913022"/>
          </a:xfrm>
        </p:spPr>
        <p:txBody>
          <a:bodyPr>
            <a:normAutofit fontScale="90000"/>
          </a:bodyPr>
          <a:lstStyle/>
          <a:p>
            <a:r>
              <a:rPr lang="pl-PL" sz="5300" b="1" cap="none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„Wesoły kapustnik”</a:t>
            </a:r>
            <a:r>
              <a:rPr lang="pl-PL" b="1" cap="none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/>
            </a:r>
            <a:br>
              <a:rPr lang="pl-PL" b="1" cap="none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pl-PL" b="1" cap="none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widowisko wystawiane na Ogólnopolskim Festiwalu Folkloru i Sztuki Ludowej – czerwiec 1977 r.</a:t>
            </a:r>
            <a:endParaRPr lang="pl-PL" b="1" cap="none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Symbol zastępczy zawartości 3"/>
          <p:cNvPicPr>
            <a:picLocks noGrp="1"/>
          </p:cNvPicPr>
          <p:nvPr>
            <p:ph idx="1"/>
          </p:nvPr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579" y="2147553"/>
            <a:ext cx="10042358" cy="4710447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202214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ara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Vapor Trail">
      <a:maj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Vapor Trail" id="{4FDF2955-7D9C-493C-B9F9-C205151B46CD}" vid="{FE1EB5C7-81A8-4CBA-AE6E-B3BF73DC3895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TM04033937[[fn=Para]]</Template>
  <TotalTime>1642</TotalTime>
  <Words>503</Words>
  <Application>Microsoft Office PowerPoint</Application>
  <PresentationFormat>Niestandardowy</PresentationFormat>
  <Paragraphs>112</Paragraphs>
  <Slides>43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43</vt:i4>
      </vt:variant>
    </vt:vector>
  </HeadingPairs>
  <TitlesOfParts>
    <vt:vector size="44" baseType="lpstr">
      <vt:lpstr>Para</vt:lpstr>
      <vt:lpstr>                Jubileusz 50 – lecia zespołu  „OJRY BIS”</vt:lpstr>
      <vt:lpstr>ZAŁOŻYCIELKA ZESPOŁU LUDOWEGO</vt:lpstr>
      <vt:lpstr> 1965 rok – pierwsze widowisko Zespołu Ludowego pt. „WESELE WIEJSKIE”.  </vt:lpstr>
      <vt:lpstr>,</vt:lpstr>
      <vt:lpstr>Pierwszymi członkami zespołu, którzy brali udział w widowisku  „Wesele wiejskie”.</vt:lpstr>
      <vt:lpstr>Prezentacja programu PowerPoint</vt:lpstr>
      <vt:lpstr>Następnymi widowiskami typowo ludowymi były:  „Karczma pod kogucikiem” </vt:lpstr>
      <vt:lpstr>„Jeden dzień sołtysa”</vt:lpstr>
      <vt:lpstr>„Wesoły kapustnik” widowisko wystawiane na Ogólnopolskim Festiwalu Folkloru i Sztuki Ludowej – czerwiec 1977 r.</vt:lpstr>
      <vt:lpstr>Paczków – Ogólnopolskie Spotkania Zespołów Strażackich </vt:lpstr>
      <vt:lpstr>1979 r. Ogólnopolskie Spotkanie „Kultura Wsi Polskiej” w Przytocznej  (Gorzów Wielkopolski) </vt:lpstr>
      <vt:lpstr>Zespół Ludowy przygotowywał wiele imprez na przypadające w ciągu roku uroczystości m.in. „Jasełka”</vt:lpstr>
      <vt:lpstr>„Przegląd kolędniczy”</vt:lpstr>
      <vt:lpstr>         „Jedzie zapust drogą”</vt:lpstr>
      <vt:lpstr>„Dzień Babci”</vt:lpstr>
      <vt:lpstr>„Dzień Kobiet”</vt:lpstr>
      <vt:lpstr>„Marzanna”</vt:lpstr>
      <vt:lpstr>„Obrzędy Wielkanocne”</vt:lpstr>
      <vt:lpstr>„Noc Świętojańska”</vt:lpstr>
      <vt:lpstr>„Dożynki”</vt:lpstr>
      <vt:lpstr>„Dzieci Wojska Polskiego”</vt:lpstr>
      <vt:lpstr>„Dzień Niepodległości”</vt:lpstr>
      <vt:lpstr>„Zaduszki”</vt:lpstr>
      <vt:lpstr>„Andrzejki”</vt:lpstr>
      <vt:lpstr>„Mikołajki”</vt:lpstr>
      <vt:lpstr>1981 r. - nagrania w Polskim Radio Wrocław program „Spotkanie przy gościńcu”</vt:lpstr>
      <vt:lpstr>Dolnośląski Przegląd Zespołów Folklorystycznych w Wojsławicach</vt:lpstr>
      <vt:lpstr>Prezentacja programu PowerPoint</vt:lpstr>
      <vt:lpstr>I Prezydenckie Dożynki w Spale 2000 r.</vt:lpstr>
      <vt:lpstr>W dorobku Zespół Ludowy zdobył wiele nagród  2 – krotnie nagrodę Złotych Skrzypiec  na Euroregionalnym Festiwalu Folklorystycznym  w Lubaniu    </vt:lpstr>
      <vt:lpstr> Puchar Prezydenta Miasta Lubina i Nagrodę Publiczności 2 – krotnie „Złotą Bułeczkę” na Targach Chleba w Jaworze </vt:lpstr>
      <vt:lpstr>Puchar za przyśpiewki ludowe  w Szczytnej Śląskiej</vt:lpstr>
      <vt:lpstr>Muchowska Kosa</vt:lpstr>
      <vt:lpstr>Prezentacja programu PowerPoint</vt:lpstr>
      <vt:lpstr>Prezentacja programu PowerPoint</vt:lpstr>
      <vt:lpstr>Prezentacja programu PowerPoint</vt:lpstr>
      <vt:lpstr>Prezentacja programu PowerPoint</vt:lpstr>
      <vt:lpstr>Osoby, które kiedyś należały do Zespołu, a odeszły na zawsze…</vt:lpstr>
      <vt:lpstr>Prezentacja programu PowerPoint</vt:lpstr>
      <vt:lpstr>Prezentacja programu PowerPoint</vt:lpstr>
      <vt:lpstr>Prezentacja programu PowerPoint</vt:lpstr>
      <vt:lpstr>Prezentacja programu PowerPoint</vt:lpstr>
      <vt:lpstr>Upamiętnijmy minutą ciszy członków Zespołu Ludowego, którzy odeszli do wieczności.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Wybory</dc:creator>
  <cp:lastModifiedBy>Arleta Gregulska-Oksińska</cp:lastModifiedBy>
  <cp:revision>93</cp:revision>
  <dcterms:created xsi:type="dcterms:W3CDTF">2017-09-26T05:27:07Z</dcterms:created>
  <dcterms:modified xsi:type="dcterms:W3CDTF">2017-10-18T11:43:50Z</dcterms:modified>
</cp:coreProperties>
</file>